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Petrona"/>
      <p:regular r:id="rId19"/>
    </p:embeddedFont>
    <p:embeddedFont>
      <p:font typeface="Petrona"/>
      <p:regular r:id="rId20"/>
    </p:embeddedFont>
    <p:embeddedFont>
      <p:font typeface="Petrona"/>
      <p:regular r:id="rId21"/>
    </p:embeddedFont>
    <p:embeddedFont>
      <p:font typeface="Petrona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798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Classification of Depression Patients Using 128-Channel Resting-State EEG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30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revolutionary approach leveraging machine learning for accurate mental health diagnostics, offering new hope for those affected by depression.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91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99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74782"/>
            <a:ext cx="27923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SANDEEP VERMA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577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Clinical Implications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970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Early Detection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9589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for early intervention.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97010"/>
            <a:ext cx="312146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Treatment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9589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approaches.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970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 Support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9589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clinicians.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180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technology offers the potential for early depression detection, personalized treatment planning, and objective diagnostic support for clinicians.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831"/>
            <a:ext cx="71431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Research Directions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01986" y="37876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Expand Diagnostics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9577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capabilities.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7363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613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Integrate Markers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937790" y="306955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Physiological data.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78522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13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Sophisticated Models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937790" y="552211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Neural networks.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51140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7608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research will focus on expanding diagnostic capabilities, integrating additional physiological markers, and developing more sophisticated neural network models.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511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946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094684"/>
            <a:ext cx="31955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Revolutionary Approach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56028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mental health diagnostics.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946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54078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Transforms Detection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954078" y="56028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946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7249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Hope for Millions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377249" y="56028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Suffering with mental health issues.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5837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machine learning approach transforms depression detection and offers a promising pathway to precision psychiatry, providing hope for millions.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127" y="502444"/>
            <a:ext cx="7865745" cy="1198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spc="-75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Addressing the Global Crisis of Depression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39127" y="1974533"/>
            <a:ext cx="786574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Depression is a widespread affliction impacting millions worldwide. Timely and precise diagnosis is paramount.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9127" y="2855476"/>
            <a:ext cx="3795951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spc="-9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300M</a:t>
            </a:r>
            <a:endParaRPr lang="en-US" sz="4700" dirty="0"/>
          </a:p>
        </p:txBody>
      </p:sp>
      <p:sp>
        <p:nvSpPr>
          <p:cNvPr id="6" name="Text 3"/>
          <p:cNvSpPr/>
          <p:nvPr/>
        </p:nvSpPr>
        <p:spPr>
          <a:xfrm>
            <a:off x="1338620" y="3686175"/>
            <a:ext cx="239684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Massive Impact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9127" y="4095274"/>
            <a:ext cx="3795951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Globally, over 300 million individuals across all age groups are grappling with depression.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4708922" y="2855476"/>
            <a:ext cx="3795951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spc="-9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50%</a:t>
            </a:r>
            <a:endParaRPr lang="en-US" sz="4700" dirty="0"/>
          </a:p>
        </p:txBody>
      </p:sp>
      <p:sp>
        <p:nvSpPr>
          <p:cNvPr id="9" name="Text 6"/>
          <p:cNvSpPr/>
          <p:nvPr/>
        </p:nvSpPr>
        <p:spPr>
          <a:xfrm>
            <a:off x="5065514" y="3686175"/>
            <a:ext cx="30827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Alarming Misdiagnosis Rates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708922" y="4095274"/>
            <a:ext cx="3795951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Nearly 50% of depression cases face the challenge of misdiagnosis or remain undetected.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2674025" y="5610820"/>
            <a:ext cx="3795951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spc="-9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80%</a:t>
            </a:r>
            <a:endParaRPr lang="en-US" sz="4700" dirty="0"/>
          </a:p>
        </p:txBody>
      </p:sp>
      <p:sp>
        <p:nvSpPr>
          <p:cNvPr id="12" name="Text 9"/>
          <p:cNvSpPr/>
          <p:nvPr/>
        </p:nvSpPr>
        <p:spPr>
          <a:xfrm>
            <a:off x="3373517" y="6441519"/>
            <a:ext cx="239684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Critical Lack of Access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2674025" y="6850618"/>
            <a:ext cx="3795951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numerous areas, more than 80% of those affected lack access to essential treatment and support.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5912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4301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980611"/>
            <a:ext cx="4082891" cy="2268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85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Global Depression Challenge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726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7268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Impact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388084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300+ million people affected.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26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37268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Public Health Crisis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908983" y="3880842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MDD as a critical issue.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886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0886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Diagnostic Needs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55967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Objective, precise methods needed.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2148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methods often fall short due to their subjective nature, underscoring the need for innovative diagnostic tools.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007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EEG Technology: A Neurological Window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3875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132540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High-Resolution Brain Mapping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501276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128-channel system.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33875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132540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Subtle Variations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912304" y="4640699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neurophysiological nuances.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33875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132540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Analysis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44538" y="501276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Non-invasive monitoring.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59937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EEG technology offers superior temporal resolution compared to other imaging techniques, allowing for real-time brain signal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1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770" y="2927985"/>
            <a:ext cx="6027539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spc="-75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 Approach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0" y="3800594"/>
            <a:ext cx="912495" cy="10950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4990" y="3982998"/>
            <a:ext cx="239541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CNN Algorithm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24990" y="4391858"/>
            <a:ext cx="12166640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classification.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0" y="4895612"/>
            <a:ext cx="912495" cy="10950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4990" y="5078016"/>
            <a:ext cx="239541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LSTM Integration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24990" y="5486876"/>
            <a:ext cx="12166640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learning.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0" y="5990630"/>
            <a:ext cx="912495" cy="10950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24990" y="6173033"/>
            <a:ext cx="239541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Extraction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24990" y="6581894"/>
            <a:ext cx="12166640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brain bands.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638770" y="7290911"/>
            <a:ext cx="1335285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machine learning approach leverages a CNN for classification and LSTM for sequence learning, extracting features from multiple brain frequency bands.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1229"/>
            <a:ext cx="727471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Neurological Indicators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345650"/>
            <a:ext cx="3664863" cy="1712000"/>
          </a:xfrm>
          <a:prstGeom prst="roundRect">
            <a:avLst>
              <a:gd name="adj" fmla="val 556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80084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Hemispheric Asymmetry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46031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Left vs. Right brain.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45650"/>
            <a:ext cx="3664863" cy="1712000"/>
          </a:xfrm>
          <a:prstGeom prst="roundRect">
            <a:avLst>
              <a:gd name="adj" fmla="val 556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800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Alpha Rhythm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08824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Variations analyzed.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284464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5188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Connectivity Analysis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02705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 patterns.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87954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Identifiable neurological indicators include asymmetry between brain hemispheres, alpha rhythm variations, and functional connectivity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997"/>
            <a:ext cx="718363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Classification Methodology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122884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58591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349698"/>
            <a:ext cx="22057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EEG Collection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3194328" y="2857857"/>
            <a:ext cx="22057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Resting-state signals.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432334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560921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02395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787735"/>
            <a:ext cx="24594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Bandpass Filtering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368171" y="4295894"/>
            <a:ext cx="24594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Noise reduction.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4870371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998958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46199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225772"/>
            <a:ext cx="20354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42014" y="5733931"/>
            <a:ext cx="20354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5787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methodology involves resting-state EEG signal collection, bandpass filtering for noise reduction, feature extraction, and machine learning model training.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568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Metrics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192345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1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97%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09305" y="29552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Overall Accuracy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463409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128-channel system.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192345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1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99.12%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57537" y="29552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Right Hemisphere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742021" y="3463409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Signal accuracy.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462010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1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97.66%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083362" y="565189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Left Hemisphere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2767846" y="616005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Signal accuracy.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781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achieves 97% classification accuracy with the 128-channel system, with particularly high accuracy in right hemisphere signals.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2025-04-04T08:09:56Z</dcterms:created>
  <dcterms:modified xsi:type="dcterms:W3CDTF">2025-04-04T08:09:56Z</dcterms:modified>
</cp:coreProperties>
</file>